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6"/>
  </p:sldMasterIdLst>
  <p:notesMasterIdLst>
    <p:notesMasterId r:id="rId117"/>
  </p:notesMasterIdLst>
  <p:sldIdLst>
    <p:sldId id="256" r:id="rId7"/>
    <p:sldId id="268" r:id="rId8"/>
    <p:sldId id="344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354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303" r:id="rId35"/>
    <p:sldId id="492" r:id="rId36"/>
    <p:sldId id="382" r:id="rId37"/>
    <p:sldId id="383" r:id="rId38"/>
    <p:sldId id="493" r:id="rId39"/>
    <p:sldId id="527" r:id="rId40"/>
    <p:sldId id="528" r:id="rId41"/>
    <p:sldId id="393" r:id="rId42"/>
    <p:sldId id="394" r:id="rId43"/>
    <p:sldId id="526" r:id="rId44"/>
    <p:sldId id="386" r:id="rId45"/>
    <p:sldId id="388" r:id="rId46"/>
    <p:sldId id="387" r:id="rId47"/>
    <p:sldId id="389" r:id="rId48"/>
    <p:sldId id="429" r:id="rId49"/>
    <p:sldId id="390" r:id="rId50"/>
    <p:sldId id="391" r:id="rId51"/>
    <p:sldId id="392" r:id="rId52"/>
    <p:sldId id="395" r:id="rId53"/>
    <p:sldId id="396" r:id="rId54"/>
    <p:sldId id="397" r:id="rId55"/>
    <p:sldId id="430" r:id="rId56"/>
    <p:sldId id="495" r:id="rId57"/>
    <p:sldId id="402" r:id="rId58"/>
    <p:sldId id="403" r:id="rId59"/>
    <p:sldId id="496" r:id="rId60"/>
    <p:sldId id="406" r:id="rId61"/>
    <p:sldId id="497" r:id="rId62"/>
    <p:sldId id="432" r:id="rId63"/>
    <p:sldId id="433" r:id="rId64"/>
    <p:sldId id="434" r:id="rId65"/>
    <p:sldId id="435" r:id="rId66"/>
    <p:sldId id="456" r:id="rId67"/>
    <p:sldId id="457" r:id="rId68"/>
    <p:sldId id="458" r:id="rId69"/>
    <p:sldId id="407" r:id="rId70"/>
    <p:sldId id="408" r:id="rId71"/>
    <p:sldId id="501" r:id="rId72"/>
    <p:sldId id="502" r:id="rId73"/>
    <p:sldId id="500" r:id="rId74"/>
    <p:sldId id="503" r:id="rId75"/>
    <p:sldId id="504" r:id="rId76"/>
    <p:sldId id="505" r:id="rId77"/>
    <p:sldId id="499" r:id="rId78"/>
    <p:sldId id="506" r:id="rId79"/>
    <p:sldId id="507" r:id="rId80"/>
    <p:sldId id="508" r:id="rId81"/>
    <p:sldId id="517" r:id="rId82"/>
    <p:sldId id="409" r:id="rId83"/>
    <p:sldId id="415" r:id="rId84"/>
    <p:sldId id="421" r:id="rId85"/>
    <p:sldId id="420" r:id="rId86"/>
    <p:sldId id="509" r:id="rId87"/>
    <p:sldId id="510" r:id="rId88"/>
    <p:sldId id="511" r:id="rId89"/>
    <p:sldId id="512" r:id="rId90"/>
    <p:sldId id="518" r:id="rId91"/>
    <p:sldId id="416" r:id="rId92"/>
    <p:sldId id="417" r:id="rId93"/>
    <p:sldId id="412" r:id="rId94"/>
    <p:sldId id="413" r:id="rId95"/>
    <p:sldId id="513" r:id="rId96"/>
    <p:sldId id="514" r:id="rId97"/>
    <p:sldId id="515" r:id="rId98"/>
    <p:sldId id="516" r:id="rId99"/>
    <p:sldId id="519" r:id="rId100"/>
    <p:sldId id="520" r:id="rId101"/>
    <p:sldId id="522" r:id="rId102"/>
    <p:sldId id="523" r:id="rId103"/>
    <p:sldId id="524" r:id="rId104"/>
    <p:sldId id="525" r:id="rId105"/>
    <p:sldId id="521" r:id="rId106"/>
    <p:sldId id="418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36" r:id="rId115"/>
    <p:sldId id="437" r:id="rId11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DE3"/>
    <a:srgbClr val="5D85A9"/>
    <a:srgbClr val="204C81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55" autoAdjust="0"/>
  </p:normalViewPr>
  <p:slideViewPr>
    <p:cSldViewPr>
      <p:cViewPr varScale="1">
        <p:scale>
          <a:sx n="71" d="100"/>
          <a:sy n="71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customXml" Target="../customXml/item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presProps" Target="pres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viewProps" Target="viewProp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tableStyles" Target="tableStyles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2119"/>
          </a:xfrm>
          <a:prstGeom prst="rect">
            <a:avLst/>
          </a:prstGeom>
        </p:spPr>
        <p:txBody>
          <a:bodyPr vert="horz" lIns="91081" tIns="45540" rIns="91081" bIns="45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2119"/>
          </a:xfrm>
          <a:prstGeom prst="rect">
            <a:avLst/>
          </a:prstGeom>
        </p:spPr>
        <p:txBody>
          <a:bodyPr vert="horz" lIns="91081" tIns="45540" rIns="91081" bIns="4554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1" tIns="45540" rIns="91081" bIns="455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081" tIns="45540" rIns="91081" bIns="45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81"/>
            <a:ext cx="3038475" cy="462119"/>
          </a:xfrm>
          <a:prstGeom prst="rect">
            <a:avLst/>
          </a:prstGeom>
        </p:spPr>
        <p:txBody>
          <a:bodyPr vert="horz" lIns="91081" tIns="45540" rIns="91081" bIns="45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381"/>
            <a:ext cx="3038475" cy="462119"/>
          </a:xfrm>
          <a:prstGeom prst="rect">
            <a:avLst/>
          </a:prstGeom>
        </p:spPr>
        <p:txBody>
          <a:bodyPr vert="horz" lIns="91081" tIns="45540" rIns="91081" bIns="4554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559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2909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4215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2392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0444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950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409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014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8239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491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8785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9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3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58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7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54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2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62165-E3D9-4316-8A78-418374164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00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8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48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5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1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73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4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97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36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62165-E3D9-4316-8A78-418374164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4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62165-E3D9-4316-8A78-418374164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1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80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34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7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87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53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57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7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64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580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8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92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26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61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3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05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22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01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6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43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7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0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45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91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394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340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40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33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82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719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937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13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22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211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19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55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95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40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13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850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388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77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948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133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162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262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652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84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84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36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539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616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977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252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155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025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42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39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501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550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318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8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36" indent="-2850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11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294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378" indent="-2280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46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546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631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713" indent="-2280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033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6015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3968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1979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4902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274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787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21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669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026" indent="-284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503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902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304" indent="-2277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705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1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5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907" indent="-227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2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PPT_cover_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ACCOUNTABILITY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8" r:id="rId4"/>
    <p:sldLayoutId id="2147483652" r:id="rId5"/>
    <p:sldLayoutId id="2147483653" r:id="rId6"/>
    <p:sldLayoutId id="2147483659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roportalstg.nerc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xrmstg.nerc.ne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hyperlink" Target="https://xrm.nerc.net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49366"/>
            <a:ext cx="8291512" cy="14272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CFR Enhancement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0" kern="0" dirty="0" smtClean="0">
                <a:latin typeface="Tahoma" pitchFamily="84" charset="0"/>
              </a:rPr>
              <a:t>Session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3499" y="2565175"/>
            <a:ext cx="8229600" cy="2057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</a:b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latin typeface="Tahoma" pitchFamily="84" charset="0"/>
              </a:rPr>
              <a:t>Victor Myers, Senior Business Analyst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December 12,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2018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Name of Company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 the following page, user has the option of associating their profile to a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285351" cy="29568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524000" y="4252216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Email Messages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Email Notifications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When these actions occur an email is sent: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is submitted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is updated/revised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 is transferred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Entity Contacts on CFR are updated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send comments back on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</a:t>
            </a:r>
            <a:r>
              <a:rPr lang="en-US" dirty="0" smtClean="0">
                <a:solidFill>
                  <a:schemeClr val="tx1"/>
                </a:solidFill>
              </a:rPr>
              <a:t>Administrator accepts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Administrator </a:t>
            </a:r>
            <a:r>
              <a:rPr lang="en-US" dirty="0" smtClean="0">
                <a:solidFill>
                  <a:schemeClr val="tx1"/>
                </a:solidFill>
              </a:rPr>
              <a:t>rejects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Administrator </a:t>
            </a:r>
            <a:r>
              <a:rPr lang="en-US" dirty="0" smtClean="0">
                <a:solidFill>
                  <a:schemeClr val="tx1"/>
                </a:solidFill>
              </a:rPr>
              <a:t>transfers CFR to another Regional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sends a request to update standards associated with a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NERC sends a request to update </a:t>
            </a:r>
            <a:r>
              <a:rPr lang="en-US" smtClean="0">
                <a:solidFill>
                  <a:schemeClr val="tx1"/>
                </a:solidFill>
              </a:rPr>
              <a:t>a function </a:t>
            </a:r>
            <a:r>
              <a:rPr lang="en-US" dirty="0">
                <a:solidFill>
                  <a:schemeClr val="tx1"/>
                </a:solidFill>
              </a:rPr>
              <a:t>associated with a CFR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Accepted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CFR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Impacted Regional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60936"/>
            <a:ext cx="809314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Rejected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CFR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7346317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Submitted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7331075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Termination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76600"/>
            <a:ext cx="727011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Returned to POC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0"/>
            <a:ext cx="7247248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POC has changed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Previous CFR POC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3200400"/>
            <a:ext cx="8569326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1828800" y="152400"/>
            <a:ext cx="7086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Proposed Regional CFR Administrator has changed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Regional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19400"/>
            <a:ext cx="8298899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Request for a Standard Update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Participating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is able to customize the contents of the email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Security Questions and Answers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 the following page, and awaits user input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64659"/>
            <a:ext cx="7285351" cy="4313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524000" y="5562600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Request for a Function Update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Participating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is able to customize the contents of the email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Registration Complete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Save button the system lets you know you have completed the registration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2" y="2590800"/>
            <a:ext cx="7270110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User Sign In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Sign In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“Sign In”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7543800" cy="38312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696200" y="2223247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Signing In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a valid username and password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user forgets either the username or password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“Forgot Your Username”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“Forgot Your Password”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8" y="2895600"/>
            <a:ext cx="8047417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Forgot Your Username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Provide email address used to create account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User receives email with Link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User clicks on the link, provides answers to security questions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If answers are correct, user is shown his/her username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0" y="3200400"/>
            <a:ext cx="8237934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Forgot Your Password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Provide username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User receives email with Link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User clicks on the link, provides answers to security questions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If answers are correct, the user is allowed to change their password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9" y="3124200"/>
            <a:ext cx="8220787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ERO Portal Profile Management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04800" y="1096963"/>
            <a:ext cx="8416925" cy="7318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Clicking “My Profile”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88392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60198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Role call/Introductions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Provide overview of ERO Portal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Provide overview of Coordinated Functional Registration (CFR)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Define User Acceptance Testing (UAT) &amp; Timeframe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Discuss what functionality needs to be tested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Discuss process for reporting issues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 Change Password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Password”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" y="1752600"/>
            <a:ext cx="6950042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 Change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Email”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544454" cy="14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1752600" y="152400"/>
            <a:ext cx="7391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ERO Portal Profile Change Security Questions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Security Questions”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0854"/>
            <a:ext cx="6980525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ERO Portal NERC Resource Access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Request Access to Systems/Applications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down arrow beside My Resources and choose “Request Access” and the following displays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the magnifying glass and list of NERC applications (resources) appears that you can request access to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70" y="1981200"/>
            <a:ext cx="8138865" cy="22860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524000" y="1828800"/>
            <a:ext cx="2057400" cy="1219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15200" y="3644154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7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Request Access to Systems/Applications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42671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Provide Information about your manager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“Next” to continue and Submit your request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509235"/>
            <a:ext cx="708721" cy="563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01"/>
            <a:ext cx="7727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My Access 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the arrow beside “My Resources” and choose “My Resources”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35053"/>
            <a:ext cx="8915400" cy="45721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14400" y="2286000"/>
            <a:ext cx="2286000" cy="381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6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Status of My Requests 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the arrow beside “My Resources” and choose “My Requests”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981200"/>
            <a:ext cx="8763001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User Acceptance Testing (UAT)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cs typeface="+mn-cs"/>
              </a:rPr>
              <a:t>Details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60198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User Acceptance Testing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5075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What is UAT?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Testing the newly developed application to ensure it allows the end users to perform their existing business tasks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Dates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11/27 – webinar 11a-12p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11/27 </a:t>
            </a:r>
            <a:r>
              <a:rPr lang="en-US" dirty="0"/>
              <a:t>– webinar 2</a:t>
            </a:r>
            <a:r>
              <a:rPr lang="en-US" dirty="0" smtClean="0"/>
              <a:t>p-3p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11/29 </a:t>
            </a:r>
            <a:r>
              <a:rPr lang="en-US" dirty="0"/>
              <a:t>– webinar </a:t>
            </a:r>
            <a:r>
              <a:rPr lang="en-US" dirty="0" smtClean="0"/>
              <a:t>1p-3p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11/30 </a:t>
            </a:r>
            <a:r>
              <a:rPr lang="en-US" dirty="0"/>
              <a:t>– webinar </a:t>
            </a:r>
            <a:r>
              <a:rPr lang="en-US" dirty="0" smtClean="0"/>
              <a:t>10a-12p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12/7 – UAT approval</a:t>
            </a:r>
            <a:endParaRPr lang="en-US" dirty="0"/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Your involvement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Test the parts of the application that are applicable to you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Provide me with details of what you tested and the outcome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I will report all defects to development for investigation/resolution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60198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is ERO Portal?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A tool that currently allows users: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Register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Login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Forgot password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Forgot username  </a:t>
            </a:r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Self Service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Change password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Update security questions 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Change email   </a:t>
            </a:r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Request Access to NERC Resources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View a list of NERC applications or email lists you have access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Request removal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Functionality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Functionality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Create a new CFR   </a:t>
            </a:r>
            <a:r>
              <a:rPr lang="en-US" sz="1600" b="1" i="1" dirty="0" smtClean="0">
                <a:solidFill>
                  <a:srgbClr val="FF0000"/>
                </a:solidFill>
              </a:rPr>
              <a:t>Registered Entity user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Select/De-Select Requirement Parts</a:t>
            </a:r>
            <a:r>
              <a:rPr lang="en-US" sz="1600" b="1" i="1" dirty="0" smtClean="0">
                <a:solidFill>
                  <a:srgbClr val="FF0000"/>
                </a:solidFill>
              </a:rPr>
              <a:t>  (brand new functionality)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View an existing CFR </a:t>
            </a:r>
            <a:r>
              <a:rPr lang="en-US" sz="1600" b="1" i="1" dirty="0">
                <a:solidFill>
                  <a:srgbClr val="FF0000"/>
                </a:solidFill>
              </a:rPr>
              <a:t>Registered Entity user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View CFR Matrix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Upload CFR documents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Transfer 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Modify Entity Participant(s)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Modify contact(s) of Entity Participant(s)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Modify standards associated to CFR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Modify requirement parts associated to CFR </a:t>
            </a:r>
            <a:r>
              <a:rPr lang="en-US" sz="1600" b="1" i="1" dirty="0" smtClean="0">
                <a:solidFill>
                  <a:srgbClr val="C00000"/>
                </a:solidFill>
              </a:rPr>
              <a:t>(brand new functionality)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Modify CFR Responsibility set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Including responsibility set of the requirement parts </a:t>
            </a:r>
            <a:r>
              <a:rPr lang="en-US" sz="1600" b="1" i="1" dirty="0" smtClean="0">
                <a:solidFill>
                  <a:srgbClr val="C00000"/>
                </a:solidFill>
              </a:rPr>
              <a:t>(brand new functionality)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Request Feedback from Regional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Respond to Feedback Request submitted by Regional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Submit CFR for approval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Review CFR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</a:t>
            </a:r>
            <a:r>
              <a:rPr lang="en-US" sz="1600" b="1" i="1" dirty="0">
                <a:solidFill>
                  <a:srgbClr val="FF0000"/>
                </a:solidFill>
              </a:rPr>
              <a:t>Entity </a:t>
            </a:r>
            <a:r>
              <a:rPr lang="en-US" sz="1600" b="1" i="1" dirty="0" smtClean="0">
                <a:solidFill>
                  <a:srgbClr val="FF0000"/>
                </a:solidFill>
              </a:rPr>
              <a:t>user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Accept </a:t>
            </a:r>
            <a:r>
              <a:rPr lang="en-US" sz="1800" dirty="0">
                <a:solidFill>
                  <a:schemeClr val="tx1"/>
                </a:solidFill>
              </a:rPr>
              <a:t>CFR 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Reject </a:t>
            </a:r>
            <a:r>
              <a:rPr lang="en-US" sz="1800" dirty="0">
                <a:solidFill>
                  <a:schemeClr val="tx1"/>
                </a:solidFill>
              </a:rPr>
              <a:t>CFR 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Respond to CFR Feedback Request submitted by Registered Entity</a:t>
            </a:r>
            <a:endParaRPr lang="en-US" sz="18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Additional CFR Functionality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Terminate a CFR 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CFR</a:t>
            </a:r>
            <a:r>
              <a:rPr lang="en-US" sz="1600" b="1" i="1" dirty="0" smtClean="0">
                <a:solidFill>
                  <a:srgbClr val="FF0000"/>
                </a:solidFill>
              </a:rPr>
              <a:t> POC, NERC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Request for Standard(s) update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Entity, NERC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Generate CFR Reports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</a:t>
            </a:r>
            <a:r>
              <a:rPr lang="en-US" sz="1600" b="1" i="1" dirty="0">
                <a:solidFill>
                  <a:srgbClr val="FF0000"/>
                </a:solidFill>
              </a:rPr>
              <a:t>Entity, </a:t>
            </a:r>
            <a:r>
              <a:rPr lang="en-US" sz="1600" b="1" i="1" dirty="0" smtClean="0">
                <a:solidFill>
                  <a:srgbClr val="FF0000"/>
                </a:solidFill>
              </a:rPr>
              <a:t>NERC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Assign regional entity users to a regional team </a:t>
            </a:r>
            <a:r>
              <a:rPr lang="en-US" sz="1600" b="1" i="1" dirty="0">
                <a:solidFill>
                  <a:srgbClr val="FF0000"/>
                </a:solidFill>
              </a:rPr>
              <a:t>NERC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Associate contacts to an entity </a:t>
            </a:r>
            <a:r>
              <a:rPr lang="en-US" sz="1600" b="1" i="1" dirty="0" smtClean="0">
                <a:solidFill>
                  <a:srgbClr val="FF0000"/>
                </a:solidFill>
              </a:rPr>
              <a:t>Registered Entity, Regional Entity, NERC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Grant permissions</a:t>
            </a:r>
          </a:p>
          <a:p>
            <a:pPr>
              <a:spcBef>
                <a:spcPts val="0"/>
              </a:spcBef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States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States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985838" y="2189558"/>
            <a:ext cx="8416925" cy="4741468"/>
          </a:xfrm>
        </p:spPr>
        <p:txBody>
          <a:bodyPr/>
          <a:lstStyle/>
          <a:p>
            <a:pPr marL="457200" lvl="2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978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POC &amp; Participant Differences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CFR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POC </a:t>
            </a:r>
            <a:r>
              <a:rPr lang="en-US" altLang="en-US" dirty="0">
                <a:ea typeface="ＭＳ Ｐゴシック" panose="020B0600070205080204" pitchFamily="34" charset="-128"/>
              </a:rPr>
              <a:t>Abilities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CFR POC (registered entity user who created CFR)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While CFR Remains in Draft Status (has not been submitted to Region)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Transfer POC</a:t>
            </a:r>
          </a:p>
          <a:p>
            <a:pPr lvl="1"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When CFR has been submitted to Region and Region has not reviewed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View only (no ability to make updates)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sent CFR back with comments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Transfer POC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accepted the CFR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Transfer </a:t>
            </a:r>
            <a:r>
              <a:rPr lang="en-US" sz="1400" dirty="0" smtClean="0">
                <a:solidFill>
                  <a:schemeClr val="tx1"/>
                </a:solidFill>
              </a:rPr>
              <a:t>POC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Update Entity Contacts</a:t>
            </a:r>
            <a:endParaRPr lang="en-US" sz="14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</a:t>
            </a:r>
            <a:r>
              <a:rPr lang="en-US" sz="1600" dirty="0" smtClean="0">
                <a:solidFill>
                  <a:schemeClr val="tx1"/>
                </a:solidFill>
              </a:rPr>
              <a:t>NERC/Region has rejected or terminated the </a:t>
            </a:r>
            <a:r>
              <a:rPr lang="en-US" sz="1600" dirty="0">
                <a:solidFill>
                  <a:schemeClr val="tx1"/>
                </a:solidFill>
              </a:rPr>
              <a:t>CFR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lvl="2">
              <a:spcBef>
                <a:spcPts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Participant Abilities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CFR Participant (registered entity user listed as an entity contact on a CFR)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While CFR Remains in Draft Status (has not been submitted to Region)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When CFR has been submitted to Region and Region has not reviewed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View only (no ability to make updates)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sent CFR back with comments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accepted the CFR</a:t>
            </a:r>
            <a:endParaRPr lang="en-US" sz="1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</a:t>
            </a:r>
            <a:r>
              <a:rPr lang="en-US" sz="1600" dirty="0" smtClean="0">
                <a:solidFill>
                  <a:schemeClr val="tx1"/>
                </a:solidFill>
              </a:rPr>
              <a:t>NERC/Region has rejected or terminated the </a:t>
            </a:r>
            <a:r>
              <a:rPr lang="en-US" sz="1600" dirty="0">
                <a:solidFill>
                  <a:schemeClr val="tx1"/>
                </a:solidFill>
              </a:rPr>
              <a:t>CFR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lvl="2">
              <a:spcBef>
                <a:spcPts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Creating a CFR</a:t>
            </a:r>
          </a:p>
        </p:txBody>
      </p:sp>
    </p:spTree>
    <p:extLst>
      <p:ext uri="{BB962C8B-B14F-4D97-AF65-F5344CB8AC3E}">
        <p14:creationId xmlns:p14="http://schemas.microsoft.com/office/powerpoint/2010/main" val="40005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Create a New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arrow to the right of My Resources, a sub-menu appears and select the option for the CFR Portal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page on the next screen opens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90" y="2209800"/>
            <a:ext cx="1615580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Website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731838"/>
          </a:xfrm>
        </p:spPr>
        <p:txBody>
          <a:bodyPr/>
          <a:lstStyle/>
          <a:p>
            <a:r>
              <a:rPr lang="en-US" dirty="0" smtClean="0"/>
              <a:t>Registered Entity or Regional Entity users will go to the following website to Register.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smtClean="0">
                <a:hlinkClick r:id="rId3"/>
              </a:rPr>
              <a:t>://eroportalstg.nerc.net</a:t>
            </a:r>
            <a:r>
              <a:rPr lang="en-US" smtClean="0"/>
              <a:t> </a:t>
            </a:r>
            <a:r>
              <a:rPr lang="en-US" dirty="0" smtClean="0"/>
              <a:t>(test environment)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7543800" cy="33740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162800" y="2574924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2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option to Create New CFR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CFR Basic Information page loads, see the next slide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5563"/>
            <a:ext cx="8686800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Basic CFR Information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a Function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CFR Effective Date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1"/>
            <a:ext cx="8763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Participating Entities 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 Participating Entities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Regional Entity that will oversee this CFR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CFR Administrator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Regional Entity (RE) you feel should oversee this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This is not 1 person but all authorized contacts associated with the RE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impacted regions will review and ultimately make final decision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Add Participating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a contact for each Participating Registered Entity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Choose Applicable Standards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desired standard(s)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86800" cy="47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Set Entity Responsibility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5625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Select the desired level of responsibility for each registered entity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Select Next to continue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868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Entity Responsibility Choices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7149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Partial – entity is partially responsible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Notes are required (if partial is selected for requirement or sub-requirement)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Full </a:t>
            </a:r>
            <a:r>
              <a:rPr lang="en-US" dirty="0">
                <a:solidFill>
                  <a:schemeClr val="tx1"/>
                </a:solidFill>
              </a:rPr>
              <a:t>– entity is </a:t>
            </a:r>
            <a:r>
              <a:rPr lang="en-US" dirty="0" smtClean="0">
                <a:solidFill>
                  <a:schemeClr val="tx1"/>
                </a:solidFill>
              </a:rPr>
              <a:t>completely responsible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Other entities are set to none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Normal </a:t>
            </a:r>
            <a:r>
              <a:rPr lang="en-US" dirty="0">
                <a:solidFill>
                  <a:schemeClr val="tx1"/>
                </a:solidFill>
              </a:rPr>
              <a:t>– entity </a:t>
            </a:r>
            <a:r>
              <a:rPr lang="en-US" dirty="0" smtClean="0">
                <a:solidFill>
                  <a:schemeClr val="tx1"/>
                </a:solidFill>
              </a:rPr>
              <a:t>has the default legal responsibility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N/A – not applicable to the entity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None – entity has no responsibility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Other entities are set to Full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Roll Down option –</a:t>
            </a:r>
          </a:p>
          <a:p>
            <a:pPr lvl="1"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Choices made for first row can be applied for each following row</a:t>
            </a:r>
          </a:p>
          <a:p>
            <a:pPr lvl="1"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Notes has similar option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Upload Document(s)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0"/>
            <a:ext cx="8416925" cy="52577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option to Add Files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ax file size is 200 MB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ocuments maybe removed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075" y="1447800"/>
            <a:ext cx="8112125" cy="21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Submit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desired comments and select submit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772400" cy="27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User Registration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Successful Submission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0"/>
            <a:ext cx="8416925" cy="47243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Regional Entity users can now view and take action on the CFR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1"/>
            <a:ext cx="747586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Viewing a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Landing Page with CFRs to View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hyperlink to open desired record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CFR details are displayed as view only see next slide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view CFR Matrix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view Entity Contacts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download CFR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458200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CFR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1066801"/>
            <a:ext cx="6858000" cy="29717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3958273"/>
            <a:ext cx="6858000" cy="25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CFR Matrix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“View CFR Matrix” and the page below opens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“Download </a:t>
            </a:r>
            <a:r>
              <a:rPr lang="en-US" dirty="0">
                <a:solidFill>
                  <a:schemeClr val="tx1"/>
                </a:solidFill>
              </a:rPr>
              <a:t>CFR </a:t>
            </a:r>
            <a:r>
              <a:rPr lang="en-US" dirty="0" smtClean="0">
                <a:solidFill>
                  <a:schemeClr val="tx1"/>
                </a:solidFill>
              </a:rPr>
              <a:t>Matrix” and the information above will appear in an excel spreadsheet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23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View Entity Contacts and the participating entity contacts you selected for this CFR will be shown, see below.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6858000" cy="22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Associating Contacts to Entities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Manage Entity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In top right corner of the </a:t>
            </a:r>
            <a:r>
              <a:rPr lang="en-US" dirty="0" err="1" smtClean="0">
                <a:solidFill>
                  <a:schemeClr val="tx1"/>
                </a:solidFill>
              </a:rPr>
              <a:t>eroportal</a:t>
            </a:r>
            <a:r>
              <a:rPr lang="en-US" dirty="0" smtClean="0">
                <a:solidFill>
                  <a:schemeClr val="tx1"/>
                </a:solidFill>
              </a:rPr>
              <a:t>, displays your name and entity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Following your name, click drop down arrow, the options below appear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Manage Entity, that page opens on the next slide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57" y="4007653"/>
            <a:ext cx="4183743" cy="1737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7620001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Manage Entity –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entity name and list of contacts shows below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Add/Remove contact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Remove -&gt; the user is no longer associated with this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 -&gt; associates the user with this entity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See next slide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600201"/>
            <a:ext cx="8569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name, click search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name, </a:t>
            </a: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submit, see next slide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d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esired name doesn’t appear when you click search, contact your regional entity who would then contact NERC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154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34" y="3962400"/>
            <a:ext cx="8744137" cy="13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Registration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990600"/>
            <a:ext cx="8416926" cy="53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Complete all fields, select “Register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Unique Email address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Unique Username (Max. 25 characters)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Password </a:t>
            </a:r>
            <a:r>
              <a:rPr lang="en-US" sz="1800" dirty="0"/>
              <a:t>R</a:t>
            </a:r>
            <a:r>
              <a:rPr lang="en-US" sz="1800" dirty="0" smtClean="0"/>
              <a:t>equirements: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Minimum of 8 characters long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contain at least 1 number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contain at least 1 lowercase letter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/>
              <a:t>Must contain at least 1 </a:t>
            </a:r>
            <a:r>
              <a:rPr lang="en-US" dirty="0" smtClean="0"/>
              <a:t>uppercase letter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/>
              <a:t>Must contain at least 1 </a:t>
            </a:r>
            <a:r>
              <a:rPr lang="en-US" dirty="0" smtClean="0"/>
              <a:t>special character (!,@,#,$,%,^)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0"/>
            <a:ext cx="5078739" cy="24630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895601" y="3733800"/>
            <a:ext cx="914399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057400" y="152400"/>
            <a:ext cx="68580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Updated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65238"/>
            <a:ext cx="883920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Grant Permissions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any user’s name from the list shown on previous slide,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1"/>
            <a:ext cx="8839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Give Permissions to the user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5791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Edit next to the User Permissions sections (on slide 61),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Admin -&gt; allows this user to grant CFR access to other users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User </a:t>
            </a:r>
            <a:r>
              <a:rPr lang="en-US" sz="2000" dirty="0">
                <a:solidFill>
                  <a:schemeClr val="tx1"/>
                </a:solidFill>
              </a:rPr>
              <a:t>-&gt; allows user to </a:t>
            </a:r>
            <a:r>
              <a:rPr lang="en-US" sz="2000" dirty="0" smtClean="0">
                <a:solidFill>
                  <a:schemeClr val="tx1"/>
                </a:solidFill>
              </a:rPr>
              <a:t>access the CFR portal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Click Submit to save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59" y="1905001"/>
            <a:ext cx="416088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Allow user to Assign Permissions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5791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Edit next to the User Can Assign Permissions sections (on slide 61),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</a:t>
            </a:r>
            <a:r>
              <a:rPr lang="en-US" sz="2000" dirty="0">
                <a:solidFill>
                  <a:schemeClr val="tx1"/>
                </a:solidFill>
              </a:rPr>
              <a:t>Admin -&gt; allows this user to </a:t>
            </a:r>
            <a:r>
              <a:rPr lang="en-US" sz="2000" dirty="0" smtClean="0">
                <a:solidFill>
                  <a:schemeClr val="tx1"/>
                </a:solidFill>
              </a:rPr>
              <a:t>give another user the ability to grant </a:t>
            </a:r>
            <a:r>
              <a:rPr lang="en-US" sz="2000" dirty="0">
                <a:solidFill>
                  <a:schemeClr val="tx1"/>
                </a:solidFill>
              </a:rPr>
              <a:t>CFR </a:t>
            </a:r>
            <a:r>
              <a:rPr lang="en-US" sz="2000" dirty="0" smtClean="0">
                <a:solidFill>
                  <a:schemeClr val="tx1"/>
                </a:solidFill>
              </a:rPr>
              <a:t>access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CFR User -&gt; allows user to </a:t>
            </a:r>
            <a:r>
              <a:rPr lang="en-US" sz="2000" dirty="0" smtClean="0">
                <a:solidFill>
                  <a:schemeClr val="tx1"/>
                </a:solidFill>
              </a:rPr>
              <a:t>grant another user access to the </a:t>
            </a:r>
            <a:r>
              <a:rPr lang="en-US" sz="2000" dirty="0">
                <a:solidFill>
                  <a:schemeClr val="tx1"/>
                </a:solidFill>
              </a:rPr>
              <a:t>CFR portal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Click Submit to save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59" y="2133599"/>
            <a:ext cx="4160881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Entity Users – Review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the CFR POC submits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All Regional Entity users will have ability to view the CFR details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has ability to: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Accept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Reject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Return CFR with comments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Change Proposed CFR Administrator</a:t>
            </a:r>
          </a:p>
          <a:p>
            <a:pPr lvl="2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Entity Users – Login to CRM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Staging address: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https://xrmstg.nerc.net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Production </a:t>
            </a:r>
            <a:r>
              <a:rPr lang="en-US" dirty="0">
                <a:solidFill>
                  <a:schemeClr val="tx1"/>
                </a:solidFill>
              </a:rPr>
              <a:t>address: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https://xrm.nerc.net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943" y="2819400"/>
            <a:ext cx="6386113" cy="36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CRM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Menu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71" y="1131371"/>
            <a:ext cx="3193057" cy="33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view list of CFRs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71" y="1131371"/>
            <a:ext cx="3193057" cy="3364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872334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 smtClean="0">
                <a:latin typeface="Calibri" panose="020F0502020204030204" pitchFamily="34" charset="0"/>
              </a:rPr>
              <a:t>Click CFRs shown above</a:t>
            </a:r>
            <a:endParaRPr lang="en-US" i="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133600" y="1828800"/>
            <a:ext cx="990600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Confirm Email Address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1143000"/>
          </a:xfrm>
        </p:spPr>
        <p:txBody>
          <a:bodyPr/>
          <a:lstStyle/>
          <a:p>
            <a:r>
              <a:rPr lang="en-US" sz="2000" dirty="0" smtClean="0"/>
              <a:t>After clicking “Register”, the system sends a 6-digit pin to the email address provided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Enter Pin and select “Submit”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86600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 flipV="1">
            <a:off x="4419600" y="3733800"/>
            <a:ext cx="9144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Your CFRs are Displayed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system shows all CFRs for your region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Different CFR Views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You can custom your view by clicking the arrow next to My CFRs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2751058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Returns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Return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Provide Comments &amp; Return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enter a comment and click next then finish to complete the return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52601"/>
            <a:ext cx="5883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Returned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is Returned with Comments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219201"/>
            <a:ext cx="8416925" cy="495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the Proposed Regional CFR Administrator returns the CFR your CFR landing page will look like the example shown below and you will be able to perform: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Edit 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Delete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Transfer POC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Participating </a:t>
            </a:r>
            <a:r>
              <a:rPr lang="en-US" dirty="0">
                <a:solidFill>
                  <a:schemeClr val="tx1"/>
                </a:solidFill>
              </a:rPr>
              <a:t>Entity </a:t>
            </a:r>
            <a:r>
              <a:rPr lang="en-US" dirty="0" smtClean="0">
                <a:solidFill>
                  <a:schemeClr val="tx1"/>
                </a:solidFill>
              </a:rPr>
              <a:t>Contacts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3691219"/>
            <a:ext cx="8686801" cy="26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Returned CFR – Edit CFR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Edit Draft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pre-populated CFR opens and you are able to step through each section of the CFR and make revisions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Function can be changed, since CFR hasn’t been approved yet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can be changed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submit when finished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Returned CFR –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Delete </a:t>
            </a:r>
            <a:r>
              <a:rPr lang="en-US" altLang="en-US" dirty="0">
                <a:ea typeface="ＭＳ Ｐゴシック" panose="020B0600070205080204" pitchFamily="34" charset="-128"/>
              </a:rPr>
              <a:t>CFR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Delete Draft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System prompts to ensure you want to delete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delete, that CFR is removed from the system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49645"/>
            <a:ext cx="5624047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Demographic Data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“Submit”, the system loads the following page, for users to provide additional data select “Next”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3520"/>
            <a:ext cx="7308213" cy="42904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09600" y="5562600"/>
            <a:ext cx="9906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Returned CFR - Transfer POC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Transfer POC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contact, click transfer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4" y="1600200"/>
            <a:ext cx="843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Accepts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Accept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Accept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click next then finish to complete the acceptance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97" y="1828800"/>
            <a:ext cx="582980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Accepted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0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is Registered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219201"/>
            <a:ext cx="8416925" cy="495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the Proposed Regional CFR Administrator accepts the CFR your CFR landing page will look like the example shown below and you will be able to perform: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Transfer POC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Participating </a:t>
            </a:r>
            <a:r>
              <a:rPr lang="en-US" dirty="0">
                <a:solidFill>
                  <a:schemeClr val="tx1"/>
                </a:solidFill>
              </a:rPr>
              <a:t>Entity Contacts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Terminate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Clicking hyperlink opens CFR details in view only mode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886200"/>
            <a:ext cx="876300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Create a new CFR version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Update CFR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continue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The pre-populated CFR opens and you are able to step through each section of the CFR and make revisions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Function cannot be changed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can be changed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84785"/>
            <a:ext cx="8420830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Transfer POC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Transfer POC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contact, click transfer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4" y="1600200"/>
            <a:ext cx="843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Update Participating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Update Entity Contacts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Use drop down to choose the desired contact for each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save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64" y="1676400"/>
            <a:ext cx="8451312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Work Address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loads, provide work address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22755"/>
            <a:ext cx="7308213" cy="43209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71600" y="5562600"/>
            <a:ext cx="685800" cy="838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Rejects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Reject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Reject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enter a comment, then click next then finish to complete the rejection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07" y="1828800"/>
            <a:ext cx="58221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Rejected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Rejected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Only option available is to view the CFR, click hyperlink shown below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590800"/>
            <a:ext cx="868680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Transfers CFR Administrator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Transfer CFR Administrator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Transfer Regional CFR Administrator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select another CFR Administrator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may enter a comment, then click next then finish to complete the rejection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 effect on CFR POC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2362200"/>
            <a:ext cx="334200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 PowerPoint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04C81"/>
      </a:accent1>
      <a:accent2>
        <a:srgbClr val="5D85A9"/>
      </a:accent2>
      <a:accent3>
        <a:srgbClr val="AFCDE3"/>
      </a:accent3>
      <a:accent4>
        <a:srgbClr val="D5D5D5"/>
      </a:accent4>
      <a:accent5>
        <a:srgbClr val="000000"/>
      </a:accent5>
      <a:accent6>
        <a:srgbClr val="000000"/>
      </a:accent6>
      <a:hlink>
        <a:srgbClr val="0000FF"/>
      </a:hlink>
      <a:folHlink>
        <a:srgbClr val="7030A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 Point template" id="{BEF18674-E254-449F-8DF6-4D64CB993F0C}" vid="{29C57AED-67DD-4D77-A395-AEA2DDC49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f30a93198ef452382268ea79ee21703 xmlns="be72bb46-7b96-43f6-b3d2-cb56bca428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6 - Test</TermName>
          <TermId xmlns="http://schemas.microsoft.com/office/infopath/2007/PartnerControls">5fd8d5a9-83a7-461f-964c-16cdcf10e3c6</TermId>
        </TermInfo>
      </Terms>
    </pf30a93198ef452382268ea79ee21703>
    <ha854ffd4af946f1b23e64bfa0f7277a xmlns="be72bb46-7b96-43f6-b3d2-cb56bca42853">
      <Terms xmlns="http://schemas.microsoft.com/office/infopath/2007/PartnerControls"/>
    </ha854ffd4af946f1b23e64bfa0f7277a>
    <f90b81291dbc4039b24745976da48baa xmlns="be72bb46-7b96-43f6-b3d2-cb56bca428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Deliverables</TermName>
          <TermId xmlns="http://schemas.microsoft.com/office/infopath/2007/PartnerControls">b25eaaac-60e9-437d-8dbb-9f4c449c139c</TermId>
        </TermInfo>
      </Terms>
    </f90b81291dbc4039b24745976da48baa>
    <c20c1ee7c90e42eab270c9f5255e0778 xmlns="be72bb46-7b96-43f6-b3d2-cb56bca428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Entity Registration</TermName>
          <TermId xmlns="http://schemas.microsoft.com/office/infopath/2007/PartnerControls">68c88f90-abed-4e78-b9f9-8fc6dcba4d1e</TermId>
        </TermInfo>
      </Terms>
    </c20c1ee7c90e42eab270c9f5255e0778>
    <Data_x0020_Classification_x0020_Restrictions xmlns="be72bb46-7b96-43f6-b3d2-cb56bca42853" xsi:nil="true"/>
    <To xmlns="be72bb46-7b96-43f6-b3d2-cb56bca42853" xsi:nil="true"/>
    <From1 xmlns="be72bb46-7b96-43f6-b3d2-cb56bca42853" xsi:nil="true"/>
    <b5e10b6548044edaacad5f88270ba6b0 xmlns="be72bb46-7b96-43f6-b3d2-cb56bca428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 - Internal</TermName>
          <TermId xmlns="http://schemas.microsoft.com/office/infopath/2007/PartnerControls">aa40a886-0bc0-4ba6-a22c-37ccbc8c9bd8</TermId>
        </TermInfo>
      </Terms>
    </b5e10b6548044edaacad5f88270ba6b0>
    <TaxKeywordTaxHTField xmlns="be72bb46-7b96-43f6-b3d2-cb56bca42853">
      <Terms xmlns="http://schemas.microsoft.com/office/infopath/2007/PartnerControls"/>
    </TaxKeywordTaxHTField>
    <TaxCatchAll xmlns="be72bb46-7b96-43f6-b3d2-cb56bca42853">
      <Value>159</Value>
      <Value>17</Value>
      <Value>1</Value>
      <Value>3</Value>
    </TaxCatchAll>
    <Date_x0020_Received xmlns="be72bb46-7b96-43f6-b3d2-cb56bca42853" xsi:nil="true"/>
    <Review_x0020_History xmlns="be72bb46-7b96-43f6-b3d2-cb56bca42853" xsi:nil="true"/>
    <_dlc_DocId xmlns="be72bb46-7b96-43f6-b3d2-cb56bca42853">ZWWFQRNT6JEA-1085339046-71</_dlc_DocId>
    <_dlc_DocIdUrl xmlns="be72bb46-7b96-43f6-b3d2-cb56bca42853">
      <Url>http://projects.internal.nerc.com/pmoentreg/_layouts/15/DocIdRedir.aspx?ID=ZWWFQRNT6JEA-1085339046-71</Url>
      <Description>ZWWFQRNT6JEA-1085339046-71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296A0D9FB7A4B9920B59BB9F91808" ma:contentTypeVersion="24" ma:contentTypeDescription="Create a new document." ma:contentTypeScope="" ma:versionID="1a7e543ea2a7c34ebbb793b5788f3f03">
  <xsd:schema xmlns:xsd="http://www.w3.org/2001/XMLSchema" xmlns:xs="http://www.w3.org/2001/XMLSchema" xmlns:p="http://schemas.microsoft.com/office/2006/metadata/properties" xmlns:ns2="d255dc3e-053e-4b62-8283-68abfc61cdbb" targetNamespace="http://schemas.microsoft.com/office/2006/metadata/properties" ma:root="true" ma:fieldsID="67b49b6ff7c37d8ad98f08a843809b0e" ns2:_="">
    <xsd:import namespace="d255dc3e-053e-4b62-8283-68abfc61cdb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5dc3e-053e-4b62-8283-68abfc61cd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5BFAF5A-C407-4945-8CB3-424A348057FA}"/>
</file>

<file path=customXml/itemProps2.xml><?xml version="1.0" encoding="utf-8"?>
<ds:datastoreItem xmlns:ds="http://schemas.openxmlformats.org/officeDocument/2006/customXml" ds:itemID="{A51EF14B-9FC4-4933-9DF9-300B895476B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e72bb46-7b96-43f6-b3d2-cb56bca42853"/>
    <ds:schemaRef ds:uri="http://purl.org/dc/elements/1.1/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BFAF5A-C407-4945-8CB3-424A348057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D6CC4E-AD93-477E-8BA6-7165705D290C}"/>
</file>

<file path=customXml/itemProps5.xml><?xml version="1.0" encoding="utf-8"?>
<ds:datastoreItem xmlns:ds="http://schemas.openxmlformats.org/officeDocument/2006/customXml" ds:itemID="{A51EF14B-9FC4-4933-9DF9-300B895476B4}"/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</Template>
  <TotalTime>0</TotalTime>
  <Words>2746</Words>
  <Application>Microsoft Office PowerPoint</Application>
  <PresentationFormat>On-screen Show (4:3)</PresentationFormat>
  <Paragraphs>1130</Paragraphs>
  <Slides>110</Slides>
  <Notes>110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8" baseType="lpstr">
      <vt:lpstr>ＭＳ Ｐゴシック</vt:lpstr>
      <vt:lpstr>Arial</vt:lpstr>
      <vt:lpstr>Calibri</vt:lpstr>
      <vt:lpstr>Courier New</vt:lpstr>
      <vt:lpstr>Lucida Grande</vt:lpstr>
      <vt:lpstr>Tahoma</vt:lpstr>
      <vt:lpstr>Wingdings</vt:lpstr>
      <vt:lpstr>NERC PowerPoint</vt:lpstr>
      <vt:lpstr>PowerPoint Presentation</vt:lpstr>
      <vt:lpstr>Agenda</vt:lpstr>
      <vt:lpstr>What is ERO Portal?</vt:lpstr>
      <vt:lpstr>ERO Portal Website </vt:lpstr>
      <vt:lpstr>PowerPoint Presentation</vt:lpstr>
      <vt:lpstr>Registration</vt:lpstr>
      <vt:lpstr>Confirm Email Address</vt:lpstr>
      <vt:lpstr>Provide Demographic Data</vt:lpstr>
      <vt:lpstr>Provide Work Address</vt:lpstr>
      <vt:lpstr>Provide Name of Company</vt:lpstr>
      <vt:lpstr>Security Questions and Answers</vt:lpstr>
      <vt:lpstr>Registration Complete</vt:lpstr>
      <vt:lpstr>PowerPoint Presentation</vt:lpstr>
      <vt:lpstr>ERO Portal Sign In</vt:lpstr>
      <vt:lpstr>Signing In</vt:lpstr>
      <vt:lpstr>Forgot Your Username</vt:lpstr>
      <vt:lpstr>Forgot Your Password</vt:lpstr>
      <vt:lpstr>PowerPoint Presentation</vt:lpstr>
      <vt:lpstr>ERO Portal Profile</vt:lpstr>
      <vt:lpstr>ERO Portal Profile Change Password</vt:lpstr>
      <vt:lpstr>ERO Portal Profile Change Email</vt:lpstr>
      <vt:lpstr>ERO Portal Profile Change Security Questions</vt:lpstr>
      <vt:lpstr>PowerPoint Presentation</vt:lpstr>
      <vt:lpstr>Request Access to Systems/Applications</vt:lpstr>
      <vt:lpstr>Request Access to Systems/Applications</vt:lpstr>
      <vt:lpstr>My Access </vt:lpstr>
      <vt:lpstr>Status of My Requests </vt:lpstr>
      <vt:lpstr>PowerPoint Presentation</vt:lpstr>
      <vt:lpstr>User Acceptance Testing</vt:lpstr>
      <vt:lpstr>PowerPoint Presentation</vt:lpstr>
      <vt:lpstr>CFR Functionality</vt:lpstr>
      <vt:lpstr>Additional CFR Functionality</vt:lpstr>
      <vt:lpstr>PowerPoint Presentation</vt:lpstr>
      <vt:lpstr>CFR States</vt:lpstr>
      <vt:lpstr>PowerPoint Presentation</vt:lpstr>
      <vt:lpstr>CFR POC Abilities</vt:lpstr>
      <vt:lpstr>CFR Participant Abilities</vt:lpstr>
      <vt:lpstr>PowerPoint Presentation</vt:lpstr>
      <vt:lpstr>Create a New CFR</vt:lpstr>
      <vt:lpstr>CFR Landing Page</vt:lpstr>
      <vt:lpstr>Basic CFR Information</vt:lpstr>
      <vt:lpstr>Participating Entities </vt:lpstr>
      <vt:lpstr>Regional CFR Administrator</vt:lpstr>
      <vt:lpstr>Add Participating Entity Contacts</vt:lpstr>
      <vt:lpstr>Choose Applicable Standards</vt:lpstr>
      <vt:lpstr>Set Entity Responsibility</vt:lpstr>
      <vt:lpstr>Entity Responsibility Choices</vt:lpstr>
      <vt:lpstr>Upload Document(s)</vt:lpstr>
      <vt:lpstr>Submit CFR</vt:lpstr>
      <vt:lpstr>Successful Submission</vt:lpstr>
      <vt:lpstr>PowerPoint Presentation</vt:lpstr>
      <vt:lpstr>CFR Landing Page with CFRs to View</vt:lpstr>
      <vt:lpstr>View CFR Details</vt:lpstr>
      <vt:lpstr>View CFR Matrix</vt:lpstr>
      <vt:lpstr>View Entity Contacts</vt:lpstr>
      <vt:lpstr>PowerPoint Presentation</vt:lpstr>
      <vt:lpstr>Manage Entity</vt:lpstr>
      <vt:lpstr>Manage Entity – Landing Page</vt:lpstr>
      <vt:lpstr>Associate Contact – Landing Page</vt:lpstr>
      <vt:lpstr>Associate Contact – Updated Landing Page</vt:lpstr>
      <vt:lpstr>Associate Contact – Grant Permissions</vt:lpstr>
      <vt:lpstr>Give Permissions to the user</vt:lpstr>
      <vt:lpstr>Allow user to Assign Permissions</vt:lpstr>
      <vt:lpstr>Regional Entity Users – Review CFR</vt:lpstr>
      <vt:lpstr>Regional Entity Users – Login to CRM</vt:lpstr>
      <vt:lpstr>CRM Landing Page</vt:lpstr>
      <vt:lpstr>CFR Menu</vt:lpstr>
      <vt:lpstr>PowerPoint Presentation</vt:lpstr>
      <vt:lpstr>CFRs</vt:lpstr>
      <vt:lpstr>Your CFRs are Displayed</vt:lpstr>
      <vt:lpstr>Different CFR Views</vt:lpstr>
      <vt:lpstr>PowerPoint Presentation</vt:lpstr>
      <vt:lpstr>Pick desired CFR</vt:lpstr>
      <vt:lpstr>CFR  Details</vt:lpstr>
      <vt:lpstr>Return CFR</vt:lpstr>
      <vt:lpstr>PowerPoint Presentation</vt:lpstr>
      <vt:lpstr>CFR is Returned with Comments</vt:lpstr>
      <vt:lpstr>Returned CFR – Edit CFR</vt:lpstr>
      <vt:lpstr>Returned CFR – Delete CFR</vt:lpstr>
      <vt:lpstr>Returned CFR - Transfer POC</vt:lpstr>
      <vt:lpstr>PowerPoint Presentation</vt:lpstr>
      <vt:lpstr>Pick desired CFR</vt:lpstr>
      <vt:lpstr>CFR  Details</vt:lpstr>
      <vt:lpstr>Accept CFR</vt:lpstr>
      <vt:lpstr>PowerPoint Presentation</vt:lpstr>
      <vt:lpstr>CFR is Registered</vt:lpstr>
      <vt:lpstr>Create a new CFR version</vt:lpstr>
      <vt:lpstr>Transfer POC</vt:lpstr>
      <vt:lpstr>Update Participating Entity Contacts</vt:lpstr>
      <vt:lpstr>PowerPoint Presentation</vt:lpstr>
      <vt:lpstr>Pick desired CFR</vt:lpstr>
      <vt:lpstr>CFR  Details</vt:lpstr>
      <vt:lpstr>Reject CFR</vt:lpstr>
      <vt:lpstr>PowerPoint Presentation</vt:lpstr>
      <vt:lpstr>Rejected CFR</vt:lpstr>
      <vt:lpstr>PowerPoint Presentation</vt:lpstr>
      <vt:lpstr>Pick desired CFR</vt:lpstr>
      <vt:lpstr>CFR  Details</vt:lpstr>
      <vt:lpstr>Transfer CFR Administrator</vt:lpstr>
      <vt:lpstr>PowerPoint Presentation</vt:lpstr>
      <vt:lpstr>Email Notifications</vt:lpstr>
      <vt:lpstr>CFR Accepted Email</vt:lpstr>
      <vt:lpstr>CFR Rejected Email</vt:lpstr>
      <vt:lpstr>CFR Submitted Email</vt:lpstr>
      <vt:lpstr>CFR Termination Email</vt:lpstr>
      <vt:lpstr>CFR Returned to POC Email</vt:lpstr>
      <vt:lpstr>CFR POC has changed Email</vt:lpstr>
      <vt:lpstr>Proposed Regional CFR Administrator has changed Email</vt:lpstr>
      <vt:lpstr>Request for a Standard Update Email</vt:lpstr>
      <vt:lpstr>Request for a Function Update Email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CFR Portal Enhancement Session</dc:title>
  <dc:creator/>
  <cp:lastModifiedBy/>
  <cp:revision>1</cp:revision>
  <dcterms:created xsi:type="dcterms:W3CDTF">2014-09-25T19:42:16Z</dcterms:created>
  <dcterms:modified xsi:type="dcterms:W3CDTF">2018-12-12T20:52:10Z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0x0101003E6296A0D9FB7A4B9920B59BB9F91808</vt:lpwstr>
  </property>
  <property fmtid="{D5CDD505-2E9C-101B-9397-08002B2CF9AE}" pid="3" name="GS_AddingInProgress">
    <vt:lpwstr>False</vt:lpwstr>
  </property>
  <property fmtid="{D5CDD505-2E9C-101B-9397-08002B2CF9AE}" pid="4" name="_dlc_DocIdItemGuid">
    <vt:lpwstr>3707d4b9-2385-44c9-93b5-c000dd052684</vt:lpwstr>
  </property>
  <property fmtid="{D5CDD505-2E9C-101B-9397-08002B2CF9AE}" pid="5" name="TaxKeyword">
    <vt:lpwstr/>
  </property>
  <property fmtid="{D5CDD505-2E9C-101B-9397-08002B2CF9AE}" pid="6" name="Project Management Category">
    <vt:lpwstr>3;#Project Deliverables|b25eaaac-60e9-437d-8dbb-9f4c449c139c</vt:lpwstr>
  </property>
  <property fmtid="{D5CDD505-2E9C-101B-9397-08002B2CF9AE}" pid="7" name="Project Phase">
    <vt:lpwstr>17;#6 - Test|5fd8d5a9-83a7-461f-964c-16cdcf10e3c6</vt:lpwstr>
  </property>
  <property fmtid="{D5CDD505-2E9C-101B-9397-08002B2CF9AE}" pid="8" name="PMO Project Name">
    <vt:lpwstr>159;#Entity Registration|68c88f90-abed-4e78-b9f9-8fc6dcba4d1e</vt:lpwstr>
  </property>
  <property fmtid="{D5CDD505-2E9C-101B-9397-08002B2CF9AE}" pid="9" name="Document Status">
    <vt:lpwstr/>
  </property>
  <property fmtid="{D5CDD505-2E9C-101B-9397-08002B2CF9AE}" pid="10" name="Data Classification">
    <vt:lpwstr>1;#Confidential - Internal|aa40a886-0bc0-4ba6-a22c-37ccbc8c9bd8</vt:lpwstr>
  </property>
</Properties>
</file>